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72" r:id="rId3"/>
    <p:sldId id="257" r:id="rId4"/>
    <p:sldId id="258" r:id="rId5"/>
    <p:sldId id="278" r:id="rId6"/>
    <p:sldId id="279" r:id="rId7"/>
    <p:sldId id="280" r:id="rId8"/>
    <p:sldId id="268" r:id="rId9"/>
    <p:sldId id="266" r:id="rId10"/>
    <p:sldId id="281" r:id="rId11"/>
    <p:sldId id="295" r:id="rId12"/>
    <p:sldId id="269" r:id="rId13"/>
    <p:sldId id="296" r:id="rId14"/>
    <p:sldId id="288" r:id="rId15"/>
    <p:sldId id="289" r:id="rId16"/>
    <p:sldId id="302" r:id="rId17"/>
    <p:sldId id="303" r:id="rId18"/>
    <p:sldId id="304" r:id="rId19"/>
    <p:sldId id="305" r:id="rId20"/>
    <p:sldId id="306" r:id="rId21"/>
    <p:sldId id="299" r:id="rId22"/>
    <p:sldId id="307" r:id="rId23"/>
    <p:sldId id="300" r:id="rId24"/>
    <p:sldId id="297" r:id="rId25"/>
    <p:sldId id="301" r:id="rId26"/>
    <p:sldId id="287" r:id="rId27"/>
    <p:sldId id="298" r:id="rId28"/>
    <p:sldId id="308" r:id="rId29"/>
    <p:sldId id="290" r:id="rId30"/>
    <p:sldId id="293" r:id="rId31"/>
    <p:sldId id="294" r:id="rId32"/>
    <p:sldId id="259" r:id="rId33"/>
    <p:sldId id="265" r:id="rId34"/>
    <p:sldId id="283" r:id="rId35"/>
    <p:sldId id="284" r:id="rId36"/>
    <p:sldId id="260" r:id="rId37"/>
    <p:sldId id="261" r:id="rId38"/>
    <p:sldId id="262" r:id="rId39"/>
    <p:sldId id="274" r:id="rId40"/>
    <p:sldId id="275" r:id="rId41"/>
    <p:sldId id="263" r:id="rId42"/>
    <p:sldId id="270" r:id="rId43"/>
    <p:sldId id="282" r:id="rId44"/>
    <p:sldId id="285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>
        <p:scale>
          <a:sx n="70" d="100"/>
          <a:sy n="70" d="100"/>
        </p:scale>
        <p:origin x="-132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18B95-8BAA-4330-8DE8-581834C365B8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1C80C-2023-411B-8C32-8DF1CDE8C0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http://chitgma.ru/57-akademiya/8151-bibliograficheskoe-oformlenie-spiska-literatury-gost-7-0-100-2018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1C80C-2023-411B-8C32-8DF1CDE8C09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http://chitgma.ru/57-akademiya/8151-bibliograficheskoe-oformlenie-spiska-literatury-gost-7-0-100-2018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1C80C-2023-411B-8C32-8DF1CDE8C09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http://chitgma.ru/nauka/lek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1C80C-2023-411B-8C32-8DF1CDE8C09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86D8-50FA-40C6-BDCC-851A84E36DDE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E6F2-07A8-4A42-9CE9-C6A98B816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86D8-50FA-40C6-BDCC-851A84E36DDE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E6F2-07A8-4A42-9CE9-C6A98B816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86D8-50FA-40C6-BDCC-851A84E36DDE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E6F2-07A8-4A42-9CE9-C6A98B816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86D8-50FA-40C6-BDCC-851A84E36DDE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E6F2-07A8-4A42-9CE9-C6A98B816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86D8-50FA-40C6-BDCC-851A84E36DDE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E6F2-07A8-4A42-9CE9-C6A98B816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86D8-50FA-40C6-BDCC-851A84E36DDE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E6F2-07A8-4A42-9CE9-C6A98B816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86D8-50FA-40C6-BDCC-851A84E36DDE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E6F2-07A8-4A42-9CE9-C6A98B816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86D8-50FA-40C6-BDCC-851A84E36DDE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E6F2-07A8-4A42-9CE9-C6A98B816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86D8-50FA-40C6-BDCC-851A84E36DDE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E6F2-07A8-4A42-9CE9-C6A98B816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86D8-50FA-40C6-BDCC-851A84E36DDE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E6F2-07A8-4A42-9CE9-C6A98B816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586D8-50FA-40C6-BDCC-851A84E36DDE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E6F2-07A8-4A42-9CE9-C6A98B816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586D8-50FA-40C6-BDCC-851A84E36DDE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CE6F2-07A8-4A42-9CE9-C6A98B816F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hitgma.ru/nauka/lek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fasie.ru/fund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rfbr.ru/rffi/ru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scopus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chranelibrary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scholar.google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larivate.com/webofsciencegroup/solutions/web-of-scienc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elibrary.ru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hitgma.ru/57-akademiya/8151-bibliograficheskoe-oformlenie-spiska-literatury-gost-7-0-100-201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Школа молодого ученого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437112"/>
            <a:ext cx="6286512" cy="1071570"/>
          </a:xfrm>
        </p:spPr>
        <p:txBody>
          <a:bodyPr>
            <a:normAutofit fontScale="92500"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Подготовили: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Санданова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Б.Б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Научный руководитель: к.м.н., доцент Серкин Д.М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14290"/>
            <a:ext cx="70723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Федеральное государственное бюджетное образовательное учреждение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высшего образования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Читинская государственная медицинская академия</a:t>
            </a:r>
            <a:r>
              <a:rPr lang="ru-RU" b="1" dirty="0"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Министерства здравоохранения Российской Федерации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Молодежное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научное общество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6286520"/>
            <a:ext cx="1814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г.Чита, 201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yt3.ggpht.com/a-/AAuE7mBgEzvCw2R0ZSWgDnm-LDcaKqPDdaTVAcn2pg=s400-mo-c-c0xffffffff-rj-k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12" y="0"/>
            <a:ext cx="1714488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1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Примеры оформления списка литературы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sz="2800" dirty="0" smtClean="0"/>
              <a:t>Морозова Г.А. Социально-демографический портрет потребителя платных медицинских услуг коммерческих медицинских центров и платных отделений государственных медицинских учреждений // Управление экономическими системами : электронный научный журнал. – 2012. – № 15. – </a:t>
            </a:r>
            <a:r>
              <a:rPr lang="en-US" sz="2800" dirty="0" smtClean="0"/>
              <a:t>URL</a:t>
            </a:r>
            <a:r>
              <a:rPr lang="ru-RU" sz="2800" dirty="0" smtClean="0"/>
              <a:t>: </a:t>
            </a:r>
            <a:r>
              <a:rPr lang="en-US" sz="2800" dirty="0" smtClean="0"/>
              <a:t>http</a:t>
            </a:r>
            <a:r>
              <a:rPr lang="ru-RU" sz="2800" dirty="0" smtClean="0"/>
              <a:t>:// </a:t>
            </a:r>
            <a:r>
              <a:rPr lang="en-US" sz="2800" dirty="0" smtClean="0"/>
              <a:t>www</a:t>
            </a:r>
            <a:r>
              <a:rPr lang="ru-RU" sz="2800" dirty="0" smtClean="0"/>
              <a:t>.</a:t>
            </a:r>
            <a:r>
              <a:rPr lang="en-US" sz="2800" dirty="0" err="1" smtClean="0"/>
              <a:t>elibrary</a:t>
            </a:r>
            <a:r>
              <a:rPr lang="ru-RU" sz="2800" dirty="0" smtClean="0"/>
              <a:t> (дата обращения: 29.11.2018). – Режим доступа: Научная электронная библиотека </a:t>
            </a:r>
            <a:r>
              <a:rPr lang="ru-RU" sz="2800" dirty="0" err="1" smtClean="0"/>
              <a:t>eLIBRARY.RU</a:t>
            </a:r>
            <a:r>
              <a:rPr lang="ru-RU" sz="2800" dirty="0" smtClean="0"/>
              <a:t>.</a:t>
            </a:r>
          </a:p>
          <a:p>
            <a:pPr lvl="0"/>
            <a:r>
              <a:rPr lang="ru-RU" sz="2800" dirty="0" smtClean="0"/>
              <a:t>Алексеева Н.Т. Морфологическая характеристика тучных клеток при регенерации кожи / Н.Т. Алексеева, С.В. </a:t>
            </a:r>
            <a:r>
              <a:rPr lang="ru-RU" sz="2800" dirty="0" err="1" smtClean="0"/>
              <a:t>Клочкова</a:t>
            </a:r>
            <a:r>
              <a:rPr lang="ru-RU" sz="2800" dirty="0" smtClean="0"/>
              <a:t>, Д.Б. Никитюк // Оренбургский медицинский вестник. – Оренбург. – 2016. –  № 5. – С. </a:t>
            </a:r>
            <a:r>
              <a:rPr lang="ru-RU" sz="2800" smtClean="0"/>
              <a:t>13-16</a:t>
            </a:r>
            <a:r>
              <a:rPr lang="ru-RU" sz="2800" smtClean="0"/>
              <a:t>.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1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Медицинская статистика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Клинические исследования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это исследования, организованные для оценки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различных вмешательств, условия проведения которых направлены на устранение влияния систематических ошибок на результаты.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клинических исследований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оценка терапевтической или профилактической эффективности и переносимости нового лекарственного средства или методики, установление наиболее рациональных доз, разработка схем  применения или оценка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диагностичсеких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возможностей, сравнение с уже существующими препаратами или методиками.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1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472518" cy="635798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Фаза I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клинико-фармакологические исследования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Фаза II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пилотные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и            контролируемые исследования           </a:t>
            </a:r>
          </a:p>
          <a:p>
            <a:pPr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контроль исходного состояния;  плацебо-контроль;  активный контроль;  контроль                                            по архивной статистике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Фаза III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расширенные клинические исследования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IIIa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охватывает период до представления заявки на регистрацию;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IIIв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период с момента подачи заявки на регистрацию и до окончательной регистрации препарата.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Фаза IV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пострегистрационные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исследования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Ретроспективные исследования проводятся на основе прошлого опыта применения разных ЛС или видов терапии по данным  историй  болезни.  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Проспективные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исследования планируются на перспективу (до начала набора больных) и проводятся по общему протоколу в сбалансированных группах больных, что значительно повышает надежность полученных результатов. </a:t>
            </a:r>
          </a:p>
        </p:txBody>
      </p:sp>
      <p:sp>
        <p:nvSpPr>
          <p:cNvPr id="14" name="Стрелка вправо 13"/>
          <p:cNvSpPr/>
          <p:nvPr/>
        </p:nvSpPr>
        <p:spPr>
          <a:xfrm rot="1657955">
            <a:off x="5616126" y="1129743"/>
            <a:ext cx="916500" cy="2010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788012">
            <a:off x="7188525" y="1100381"/>
            <a:ext cx="857256" cy="178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6668590">
            <a:off x="4281965" y="1149944"/>
            <a:ext cx="482662" cy="235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9425789">
            <a:off x="3041315" y="1055855"/>
            <a:ext cx="100013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857224" y="3714752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857224" y="4357694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571472" y="2428868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571472" y="2714620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1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Типовые модели клинических исследований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одной группе 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single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>
              <a:buFont typeface="Wingdings" pitchFamily="2" charset="2"/>
              <a:buChar char="ü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группах "перекрестной" модели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crossover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4554"/>
            <a:ext cx="4786314" cy="153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5780" y="2214555"/>
            <a:ext cx="4168219" cy="15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675237"/>
            <a:ext cx="7081853" cy="21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000628" y="1571612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параллельных группах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parallel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1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Классификация клинических исследований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7859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I. Обсервационные - исследования без преднамеренного вмешательства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26431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Описательные - без контрольной группы сравнения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3429000"/>
            <a:ext cx="45720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описание  случаев  -  это описание менее 10 случаев  из клинической практики.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описание  серий случаев  -это  описание 10 и более случаев одной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патологии.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одномоментные (поперечные)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53578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Аналитические - с формированием контрольной группы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00364" y="6215082"/>
            <a:ext cx="3427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исследования случай-контроль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6286520"/>
            <a:ext cx="2793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когортное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исследование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57950" y="1714488"/>
            <a:ext cx="2463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Экспериментальные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72132" y="22145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Рандомизированные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Нерандомизированные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642910" y="3571876"/>
            <a:ext cx="28575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642910" y="4071942"/>
            <a:ext cx="28575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642910" y="4929198"/>
            <a:ext cx="28575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3524945">
            <a:off x="3286116" y="5929330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7914594">
            <a:off x="1166283" y="6067963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2497715">
            <a:off x="6286251" y="1226433"/>
            <a:ext cx="687284" cy="280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8974464">
            <a:off x="2089917" y="1322284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1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Этические аспекты клинических исследований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Основные принципы этической экспертизы, реализуемой этическим комитетом, научных исследований на людях включают в себя: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 оценку и минимизацию рисков;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 оценку ожидаемой пользы,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 анализ соотношения риска и пользы;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  рассмотрение информированного согласия и процесса его получения, подбора испытуемых и их стимулирования к участию в исследованиях.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Этический комитет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 это независимый компетентный орган, рассматривающий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каждое клиническое исследование. Цель  работы этического комитета  -  обеспечение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защиты прав и состояния здоровья субъектов, подвергающихся клиническим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исследованиям (здоровых добровольцев и больных). Без разрешения  этического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комитета начинать клиническое исследование нельзя.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ЧГМА действует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локальный этический комитет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с работой которого можно ознакомиться по ссылке </a:t>
            </a:r>
            <a:r>
              <a:rPr lang="en-US" sz="1800" dirty="0" smtClean="0">
                <a:hlinkClick r:id="rId4"/>
              </a:rPr>
              <a:t>http://chitgma.ru/nauka/lek</a:t>
            </a:r>
            <a:endParaRPr lang="ru-RU" sz="1800" dirty="0" smtClean="0"/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1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85902"/>
            <a:ext cx="8215370" cy="507209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Статистическая  значимость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мера случайности полученного результата, равная вероятности того, что в генеральной совокупности этот результат (различия, связь) отсутствует. Чем меньше  эта вероятность (значение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р-уровня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тем выше  статистическая  значимость  результата.  Результат  считается  статистически  достоверным (значимым), если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р-уровень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превышает 0,05.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Корреляция.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 Мера  степени  и  направления  связи  между значениями  двух  переменных.  2.  Статистический  показатель  вероятности  связи  между двумя переменными, измеренными в количественной шкале.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Корреляционный  анализ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проверка  гипотез  о  связях  между  переменными  с  использованием коэффициентов корреляции.</a:t>
            </a:r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429684" cy="11430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Медицинская статистика. Основные понятия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1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21431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Переходя от общей постановки цели и задач научной работы к расчетам, необходимо прежде всего сформулировать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статистическую гипотезу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85786" y="3500438"/>
            <a:ext cx="3714776" cy="785818"/>
          </a:xfrm>
        </p:spPr>
        <p:txBody>
          <a:bodyPr>
            <a:normAutofit fontScale="925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Нулевая гипотеза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71472" y="3714752"/>
            <a:ext cx="4040188" cy="285752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Обозначается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Ho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Предполагает отсутствие различий (корреляции, связи) между сравниваемыми выборками.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102225" y="3214686"/>
            <a:ext cx="4041775" cy="6397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Альтернативная гипотеза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857752" y="4071942"/>
            <a:ext cx="4041775" cy="207170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Обозначается - На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Является отрицанием нулевой гипотезы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Часто означает наличие связи между группами.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2535313">
            <a:off x="6132778" y="3017976"/>
            <a:ext cx="64294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8285878">
            <a:off x="2201096" y="3170523"/>
            <a:ext cx="674985" cy="432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21429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1. Формирование статистической гипотезы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1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Типы переменных. Формы их распределения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600200"/>
            <a:ext cx="8115328" cy="4329130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Непрерывные переменные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любые численные значения, которые естественным образом упорядочены на числовой оси (например, рост, вес). 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Дискретные переменные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счётное множество упорядоченных значений, которые могут просто обозначать целочисленные данные или ранжировать данные по степени проявления на упорядоченной ранговой шкале (клиническая стадия опухоли, например).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Нормальное (или гауссово) распределение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имеет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колоколообразную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форму абсолютно симметричную относительно оси, проходящей через среднее значение и математически описывается формулой, включающей два параметра, среднее и стандартное отклонение.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1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Описательная статистика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Среднее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вычисляется путем деления суммы значений переменной на количество значений и характеризует количественной переменной.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Стандартное отклонение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изменчивость (разброс) значений переменной, оценивает степень их отличия от среднего.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Стандартная ошибка (среднего)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оценка возможного отличия между значением среднего в анализируемой выборке, и истинным средним для всей популяции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1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«Школа молодого ученого» - это проект МНО Читинской государственной медицинской академии, направленный на улучшение навыков оформления научно-исследовательской работы студентов, аспирантов и молодых ученых ЧГМА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1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Статистическая достоверность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115328" cy="3900501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Показатель достоверности различий обозначается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Величиной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(или «пи-величина», англ.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Р-value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») для конкретной выборки называют вероятность получения по крайне мере таких же или ещё больших отличий наблюдаемого от ожидаемого, чем в данной конкретной выборке, при условии, что выдвинутая гипотеза верна.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помощью статистических расчетов вычисляется значение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которое затем сравнивается с заранее выбранным уровнем значимости -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α≤0,05 (≤ 5%)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1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Этот интервал представляет собой область, в которую попадает истинное значение доли в 95 % случаев. Другими словами, можно с 95 % надежностью сказать, что истинное значение частоты встречаемости признака в генеральной совокупности будет находиться в пределах 95 % доверительного интервала.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000100" y="857232"/>
            <a:ext cx="5214974" cy="6397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Доверительный интервал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1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Выбор метода статистической обработки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3362" cy="4972071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Параметрические методы</a:t>
            </a:r>
          </a:p>
          <a:p>
            <a:pPr marL="514350" indent="-514350">
              <a:buAutoNum type="arabicPeriod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Используются для анализа непрерывных (численных) переменные, значения которых распределены нормально. </a:t>
            </a:r>
          </a:p>
          <a:p>
            <a:pPr marL="514350" indent="-5143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Преимущество - для них существует хорошо разработанный математический аппарат.</a:t>
            </a:r>
          </a:p>
          <a:p>
            <a:pPr marL="514350" indent="-51435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Однако применение этих методов, кроме прочего, предполагает большой объем выборки.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257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Непараметрические методы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Применяются как к непрерывным, так и к дискретным данным.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Могут быть использованы, когда характеристики популяции, из которой делается выборка, частично неизвестны.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Преимущество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бόльшая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мощность (робастность) и относительная несложность вычислений (в большинстве случаев).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Однако обладает меньшей специфичностью и  наблюдается потенциальная трудоемкость при применении к большим массивам данных.</a:t>
            </a:r>
          </a:p>
          <a:p>
            <a:endParaRPr lang="ru-RU" dirty="0" smtClean="0"/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1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Параметрические методы статистической обработки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714488"/>
            <a:ext cx="8401080" cy="468632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Наиболее часто используется так называемый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непарный t-тест </a:t>
            </a:r>
          </a:p>
          <a:p>
            <a:pPr marL="514350" indent="-51435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(«тест Стьюдента»).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данные являются зависимыми (например, получены в процессе повторных наблюдений за одним и тем же пациентом или используются показатели пациентов, подобранных в пары (по возрасту или полу), рекомендуется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парный t-тест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сравнения независимой переменной в более чем двух выборках можно использовать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дисперсионный анализ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(ANOVA). Анализ дает возможность изучить и оценить влияние на конечный результат нескольких факторов или отдельных величин. Так к примеру, его можно применить для выявления разницы среднего систолического АД в различных возрастных группах.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1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42910" y="1071546"/>
            <a:ext cx="8229600" cy="4929222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t-критерий Стьюдента используется для определения статистической значимости различий средних величин.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Может применяться как в случаях сравнения независимых выборок (например, группы больных сахарным диабетом и группы здоровых), так и при сравнении связанных совокупностей (например, средняя частота пульса у одних и тех же пациентов до и после приема антиаритмического препарата).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применения t-критерия Стьюдента необходимо, чтобы исходные данные имели нормальное распределение.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несоблюдении этого условия при сравнении выборочных средних должны использоваться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методы непараметрической статистики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214414" y="214290"/>
            <a:ext cx="4040188" cy="63976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Критерий Стьюдента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1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Непараметрические методы статистической обработки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00034" y="1500174"/>
            <a:ext cx="4040188" cy="6397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Непрерывные переменные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28596" y="2285992"/>
            <a:ext cx="4071966" cy="4429156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тест Манна-Уитни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Проверяет, являются ли две сравниваемые группы выборками из одного и того же распределения, используя в качестве статистики (U) медиану всевозможных разностей между элементами одной и второй выборки. </a:t>
            </a:r>
          </a:p>
          <a:p>
            <a:pPr marL="457200" indent="-457200">
              <a:buAutoNum type="arabicPeriod" startAt="2"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критерий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Уилкоксона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аналог парного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критерия Стьюдента (t-критерий для зависимых выборок) для сравнения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больных до и после лечения. Основан на рангах.</a:t>
            </a:r>
          </a:p>
          <a:p>
            <a:pPr marL="457200" indent="-457200"/>
            <a:endParaRPr lang="ru-RU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3438" y="1500174"/>
            <a:ext cx="4041775" cy="6397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Дискретные переменные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643438" y="2285992"/>
            <a:ext cx="4143404" cy="421484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Тест Фишера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Критерий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χ2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Пирсона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Тест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МакНемара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Представляет собой модификацию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хи-квадрат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теста для парных или соотнесенных данных.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 использование при сравнении доли пациентов, ответивших на лечение по какому-то показателю, когда сравнение проводится до и после лечения у одних и тех же людей.</a:t>
            </a:r>
          </a:p>
          <a:p>
            <a:pPr>
              <a:buNone/>
            </a:pPr>
            <a:endParaRPr lang="ru-RU" dirty="0" smtClean="0"/>
          </a:p>
          <a:p>
            <a:pPr marL="457200" indent="-457200"/>
            <a:endParaRPr lang="ru-RU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1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0034" y="0"/>
            <a:ext cx="4040188" cy="639762"/>
          </a:xfrm>
        </p:spPr>
        <p:txBody>
          <a:bodyPr>
            <a:normAutofit fontScale="62500" lnSpcReduction="2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Критерий 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χ2</a:t>
            </a:r>
          </a:p>
          <a:p>
            <a:r>
              <a:rPr lang="el-GR" dirty="0" smtClean="0"/>
              <a:t>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14282" y="642918"/>
            <a:ext cx="5715040" cy="6000792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Оценивается значимость различий между фактическим (выявленным в результате исследования) количеством исходов или качественных характеристик выборки, попадающих в каждую категорию, и теоретическим количеством, которое можно ожидать в изучаемых группах при справедливости нулевой гипотезы.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Необходимо соблюдение следующих условий: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Номинальные или порядковые данные (возможно создание категорий из непрерывных данных).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Независимость наблюдений (отбор участников исследования из генеральной совокупности производится независимо друг от друга).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Независимость групп (метод нельзя применять для исследований типа «до – после»).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Ожидаемое (не фактическое) число наблюдений в любой из ячеек должно быть не менее 5 (или 10) для четырехпольных таблиц.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Доля ячеек с ожидаемым числом наблюдений менее 5 не должна превышать 20 % для многопольных таблиц.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расчета критерия χ</a:t>
            </a:r>
            <a:r>
              <a:rPr lang="ru-RU" sz="16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используются только абсолютные фактические и ожидаемые числа (проценты и доли для расчетов не используются).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857884" y="0"/>
            <a:ext cx="3286116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Критерий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χ2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поправкой Йетса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5715008" y="714356"/>
            <a:ext cx="3428992" cy="321471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Поправка Йетса является  вспомогательным вычислением, но делает оценку силы связи более умеренной, математически же уменьшает погрешность, возникающую при аппроксимации непрерывным распределением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Хи-квадрат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точного выборочного распределения, которое является дискретным, что позволяет избежать ошибок в выводах о независимости  качественных переменных.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1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928670"/>
            <a:ext cx="4040188" cy="6397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Критерий Фишера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Следует применять при количестве ожидаемых наблюдений &lt;5 (некоторые говорят о числе &lt;10) в любой из ячеек четырехпольной таблицы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Необходимые условия для применения точного критерия Фишера соответствуют условиям для применения критерия χ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исключением пунктов 4 и 5.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57752" y="928670"/>
            <a:ext cx="4041775" cy="6397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Критерий </a:t>
            </a: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Крамера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многопольных таблиц целесообразнее применять критерий </a:t>
            </a:r>
            <a:r>
              <a:rPr lang="nb-NO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Крамера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Cramer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 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Значения обоих критериев варьируют от 0 до 1 (за исключением критерия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φ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многопольных таблиц, поэтому  для них его применение и не рекомендуется).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Основан на критерии χ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могут быть рассчитаны вручную по формулам.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1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Корреляционный и регрессионный анализ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практике часто возникают задачи, когда нужно проверить взаимосвязь между какими-либо непрерывными данными, например, между АД и весом тела. В этих случаях используются корреляционный и регрессионный анализ.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1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Коэффициент  Пирсона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r-Pearson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Мера  корреляции,  подходящая  для  двух  непрерывных (метрических переменных), измеренных на одной и той же выборке.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выборки n≥30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Распределение для использования r-Пирсона должно соответствовать нормальному виду.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Коэффициент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Спирмена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r-Spearman's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927503" cy="389733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Мера  корреляции,  подходящая  для  двух  переменных, измеренных в ранговой шкале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выборки n≥5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Распределение для  использования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r-Спирмена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соответствие нормальному  виду необязательно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Используется в тех  случаях,  когда n≥30,  но  распределение  значений  не  является  нормальным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Коэффициенты корреляции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1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Уточните тему научной работы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Сформулируйте основную мысль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1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Линейные и ранговые корреляции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Принимая  решение  о  выборе  типа  корреляции,  при  интерпретации  результатов  важно  помнить  и учитывать,  что  линейные  корреляции  являются  более  точными,  чем  ранговые.  Ранжирование значений  при  использовании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r-Спирмена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естественным  образом  снижает  меру  индивидуальной изменчивости измеренного на испытуемых показателя.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1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Сила связи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Принято  считать,  что  сила  коэффициента  корреляции,  как  один  показателей  меры  связи, дифференцируется на три уровня как для положительных, так и для отрицательных корреляций: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&gt;0,01≤0,29 – слабая положительная связь,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&gt;0,30≤0,69 – умеренная положительная связь,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&gt;0,70≤1,00 – сильная положительная связь,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&gt;-0,01≤-0,29 – слабая отрицательная связь,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&gt;-0,30≤-0,69 – умеренная отрицательная связь,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&gt;-0,70≤-1,00 – сильная отрицательная связь.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1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Правила написания тезиса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Заглавие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Краткое и законченное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Не содержит нерасшифрованных аббревиатур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Точка в конце заглавия не ставится</a:t>
            </a:r>
          </a:p>
          <a:p>
            <a:pPr marL="514350" indent="-51435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Пример: ВЛИЯНИЕ АСТРАГАЛА ПЕРЕПОНЧАТОГО НА МОРФОЛОГИЮ ТИМУСА И СЕЛЕЗЕНКИ ПРИ ИММУНОДЕФИЦИТЕ</a:t>
            </a:r>
          </a:p>
          <a:p>
            <a:pPr marL="514350" indent="-514350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Аффилиация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- указание полного имени автора, института или университета, в котором он работает, при необходимости его адрес электронной почты.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сокращайте название вуза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Пример: </a:t>
            </a:r>
          </a:p>
          <a:p>
            <a:pPr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Баясхаланова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Ц.Б.,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Санданова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Б.Б.,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Чимбуева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А.Б., Власова Н.В.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Читинская государственная медицинская академия, Чита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Научные руководители: к.м.н., доцент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Обыденко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В.И., к.м.н.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Баранчугова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Л.М.</a:t>
            </a:r>
          </a:p>
          <a:p>
            <a:pPr marL="514350" indent="-514350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1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Правила написания тезиса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472518" cy="521497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Актуальность</a:t>
            </a:r>
          </a:p>
          <a:p>
            <a:pPr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Цель  -  что необходимо искать, проанализировать?</a:t>
            </a:r>
          </a:p>
          <a:p>
            <a:pPr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Пример: Целью нашего исследования явилось изучение влияния астрагала перепончатого на морфологию тимуса и селезенки при экспериментальном иммунодефиците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Материалы и методы – кого или что исследовали, последовательность исследования, методика оценки результатов</a:t>
            </a:r>
          </a:p>
          <a:p>
            <a:pPr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Пример: Эксперимент выполнен на 15 крысах – самцах в возрасте 3 месяца. Были сформированы 3 экспериментальные группы по 4 крысы в каждой и контрольная группа – 3 крысы. Животным 1-ой группы вызывали иммунодефицит путем внутрибрюшинного введения гепарина в дозе 130 ед. на 100 г массы в течение 7 дней (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авт.св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, №1205169, СССР,С 09 С 23\28). Животных 2-ой группы после моделирования иммунодефицита поили отваром корня астрагала перепончатого по 10 мл/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. в течение 3 недель. 3-я группа получали отвар корня астрагала в течение 2 мес., после чего у них моделировали иммунодефицит. После завершения эксперимента у крыс производили забор тимуса и селезенки для гистологического исследования. Препараты окрашивали </a:t>
            </a:r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гематоксилин-эозином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и исследовали с применением программного обеспечения МЕКОС.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1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написания тезиса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Результаты 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Отражайте результаты, отвечающие на заданные вопросы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Излагайте последовательно</a:t>
            </a:r>
          </a:p>
          <a:p>
            <a:pPr marL="514350" indent="-51435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Пример: В 1-ой группе на 8-й день эксперимента, после окончания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гепаринизации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толщина коры тимуса в сравнении с нормой уменьшилась в 1,5 раза. Размеры ядер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тимоцитов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достоверно не изменялись. В селезенке было мало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гемосидерина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В красной пульпе наблюдались гигантские клетки размерами 411,83±102,7 мкм². В белой пульпе в фолликулах отсутствовали герминативные центры,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периартериальные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зоны сохранялась в виде 3-4 рядов Т-лимфоцитов с более темноокрашенными ядрами.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1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Правила написания тезиса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Выводы - краткое описание всей работы,  позволяющее понять результаты проведенного исследования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Пример: Применение отвара корня астрагала перепончатого на фоне экспериментального иммунодефицита не приводит к значительным изменениям морфологии тимуса и селезенки, однако применение астрагала перепончатого перед введением гепарина способствует снижению проявления иммунодефицита в исследуемых органах.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1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NB!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Ознакомьтесь с информационным письмом конференции! Обратите внимание на: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Допустимый объем тезиса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Необходимую структуру тезиса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Требования к иллюстрациям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Требования к ссылкам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 Размер и тип шрифта и пр.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1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оформления презентаций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Шаг 1: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анализируем, планируем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Определите цель презентации: Что конкретно вы хотите донести до слушателей.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Помните о регламенте! В среднем 1-2 слайда в минуту.</a:t>
            </a:r>
          </a:p>
          <a:p>
            <a:pPr>
              <a:buNone/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1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оформления презентаций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Шаг 2:оформляем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Слайды должны быть гармоничными, наглядными и четкими</a:t>
            </a:r>
          </a:p>
          <a:p>
            <a:pPr lvl="0"/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Избегайте перегруженности слайдов. </a:t>
            </a:r>
          </a:p>
          <a:p>
            <a:pPr lvl="0"/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Помните о соотношении текста и иллюстраций. 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екстового материала не должно быть много и его формат должен быть воспринимаемым. </a:t>
            </a:r>
          </a:p>
          <a:p>
            <a:pPr lvl="0"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Тщательно подходите к выбору цветов. Ф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 не должен мешать восприятию информации.</a:t>
            </a: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 Графические изображения, таблицы и диаграммы должны быть хорошего качества и быть воспринимаемы аудиторией.</a:t>
            </a:r>
          </a:p>
          <a:p>
            <a:pPr marL="514350" indent="-514350">
              <a:buAutoNum type="arabicPeriod"/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1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Распространенные ошибки при создании презентаций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Не допускайте орфографических ошибок. Всегда проверяйте тексты на опечатки и правописание. 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Красивая презентация не является стопроцентным залогом успеха.  Речь докладчика играет более важную роль, поэтому необходимо полное владение материалом работы.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1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Источники медицинской информации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Используйте современные источники (в зависимости от темы, но не более, чем за 10-15 лет; лучше в пределах 5 лет).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Источники должны быть надёжными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Возможно использование как отечественной, так и зарубежной медицинской литературы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1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Публичное выступление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5114948"/>
          </a:xfrm>
        </p:spPr>
        <p:txBody>
          <a:bodyPr>
            <a:normAutofit fontScale="47500" lnSpcReduction="20000"/>
          </a:bodyPr>
          <a:lstStyle/>
          <a:p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Презентация должна быть сохранена в нескольких форматах и лучше на нескольких носителях – во избежание технических неполадок</a:t>
            </a:r>
          </a:p>
          <a:p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Начать выступление необходимо с приветствия аудитории.</a:t>
            </a:r>
          </a:p>
          <a:p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На протяжении всего выступления: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 не надо отворачиваться от аудитории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 говорите громко и четко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контролируйте мимику и жестикуляцию</a:t>
            </a:r>
          </a:p>
          <a:p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По окончании выступления необходимо поблагодарить за внимание.</a:t>
            </a:r>
          </a:p>
          <a:p>
            <a:pPr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1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Гранты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Грант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безвозмездная целевая субсидия, предоставляемая на конкурсной основе организации, инициативной группе или индивидуальному лицу для реализации заявленного проекта в той или иной сфере деятельности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Кто может стать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грантополучателем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те люди и организации, которые занимаются социальной, благотворительной, культурной, образовательной, научной и управленческой работой, охраной здоровья граждан, защитой их прав, законных интересов и т.п.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1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Гранты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40" y="1000108"/>
            <a:ext cx="857256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Этапы участия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грантовой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программе: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Заявка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Представляет собой письменное прошение о выделении гранта. Основной частью которой является проект, т.е то исследование, на которое запрашивается материальная поддержка. Для того чтобы увеличить шансы одобрения заявки необходимо тщательно и подробно продумать план проекта.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Выступление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случае одобрения заявки приходит приглашение на очный этап конкурса. Это один из важных этапов, поскольку за определенный  регламентированный промежуток времени необходимо доказать членам жюри актуальность своей работы и необходимость в материальной поддержке.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Договор.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случае, если проект был одобрен, то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грандообладатель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подписывает договор с фондом. В данном документе отражаются обязанности, бюджет, сроки выплаты денежных средств и сроки реализации.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1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Грантовые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программы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Грант «У.М.Н.И.К.»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57158" y="2174874"/>
            <a:ext cx="4140230" cy="4183083"/>
          </a:xfrm>
        </p:spPr>
        <p:txBody>
          <a:bodyPr>
            <a:normAutofit fontScale="85000" lnSpcReduction="10000"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http://fasie.ru/fund/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Программа предоставления грантов физическим лицам на выполнение научно-исследовательских работ, результаты которых имеют перспективу коммерциализации.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Программе принимают участие физические лица от 18 до 28 лет включительно, являющиеся гражданами РФ.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Гранты Российского Фонда фундаментальных исследований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284693" cy="4468835"/>
          </a:xfrm>
        </p:spPr>
        <p:txBody>
          <a:bodyPr>
            <a:normAutofit fontScale="85000" lnSpcReduction="10000"/>
          </a:bodyPr>
          <a:lstStyle/>
          <a:p>
            <a:r>
              <a:rPr lang="en-US" sz="2600" dirty="0" smtClean="0">
                <a:hlinkClick r:id="rId4"/>
              </a:rPr>
              <a:t>https://www.rfbr.ru/rffi/ru</a:t>
            </a:r>
            <a:endParaRPr lang="ru-RU" sz="2600" dirty="0" smtClean="0"/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Фонд поддерживает наиболее активный научно-технический потенциал страны,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обеспечивает  ученых  России  финансовой  поддержкой, реализует  конкурсные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механизмы  финансирования  научных  исследований  на  основе  экспертных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оценок наиболее уважаемых членов научного сообщества.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user1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Надеемся, что данный проект был полезен для Вас.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Ждем Ваши научно-исследовательские работы на конференции «Медицина Завтрашнего дня»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1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Источники медицинской информации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PubMed.org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en-US" sz="1800" dirty="0" smtClean="0">
                <a:hlinkClick r:id="rId3"/>
              </a:rPr>
              <a:t>https://www.ncbi.nlm.nih.gov/pubmed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Осуществляет поиск по базам: 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MEDLINE </a:t>
            </a:r>
          </a:p>
          <a:p>
            <a:pPr>
              <a:buFont typeface="+mj-lt"/>
              <a:buAutoNum type="arabicPeriod"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PreMEDINE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Базы данных периодических изданий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Включает в себя данные из следующих областей:  медицина, стоматология,  ветеринария, общее здравоохранение,  психология, биология, генетика, биохимия, цитология, биотехнология, биомедицина и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Scopus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Адрес:</a:t>
            </a:r>
            <a:r>
              <a:rPr lang="en-US" dirty="0" smtClean="0">
                <a:hlinkClick r:id="rId4"/>
              </a:rPr>
              <a:t>https://www.scopus.com/</a:t>
            </a:r>
            <a:endParaRPr lang="ru-RU" dirty="0" smtClean="0"/>
          </a:p>
          <a:p>
            <a:r>
              <a:rPr lang="ru-RU" dirty="0" smtClean="0"/>
              <a:t>Крупнейшая единая база данных, содержащая аннотации и информацию о цитируемости рецензируемой научной литературы, со встроенными  инструментами отслеживания, анализа и визуализации данных. В базе содержится 23700 изданий от 5000 международных издателей, в области естественных, общественных и гуманитарных наук, техники, медицины и искусства.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1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Источники медицинской информации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428736"/>
            <a:ext cx="4040188" cy="6397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Cochrane Library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2174875"/>
            <a:ext cx="4572000" cy="3951288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en-US" sz="1800" dirty="0" smtClean="0">
                <a:hlinkClick r:id="rId3"/>
              </a:rPr>
              <a:t>https://www.cochranelibrary.com/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Является проектом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Кокрановского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сотрудничества. Это международная  некоммерческая организация, объединяющая более 30000 ученых и 130 стран мира, изучающая эффективность медицинских средств и методик  путем проведения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рандромизированных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контролируемых исследований.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данной базе данных содержаться систематические научные обзоры, которые имеют строго доказанные научные факты, что ограничивает представленные пользователю статьи. 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428736"/>
            <a:ext cx="4041775" cy="639762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Academy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57687" y="2174874"/>
            <a:ext cx="4786314" cy="468312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Адрес: </a:t>
            </a:r>
            <a:r>
              <a:rPr lang="en-US" sz="1800" dirty="0" smtClean="0">
                <a:hlinkClick r:id="rId4"/>
              </a:rPr>
              <a:t>https://scholar.google.ru/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Бесплатная поисковая система по полным текстам научных публикаций всех форматов и дисциплин. 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Результаты поиска сортируются: 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 рейтингу автора 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количеству ссылок на статью 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рейтингу статей, ссылающихся на найденную статью 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рейтингу журналов, в которых опубликованы ссылающиеся 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статьи 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рейтингу журнала, в котором опубликована найденная статья. 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1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Источники медицинской информации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Science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257676" cy="4183083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https://clarivate.com/webofsciencegroup/solutions/web-of-science/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Этот ресурс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включает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мультидисциплинарные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узкоспециализированные базы данных. Эти ресурсы не содержат полных текстов статей, однако включают в себя списки всех библиографических ссылок, встречающихся в каждой публикации, что позволяет в краткие сроки получить самую полную библиографию по интересующей теме.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eLibrary.ru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(РИНЦ)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http://elibrary.ru/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Российский научная электронная библиотека, интегрированная с Российским индексом научного цитирования (РИНЦ)*.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Помимо платного доступа и доступа по подписке для организаций, на портале бесплатно доступны статьи из более чем 2000 журналов с открытым доступом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1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Источники медицинской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Сайты научно-периодических журналов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Получение доступа возможно с компьютеров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читательного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зала научной библиотеки ЧГМА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1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Оформление списка литературы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85860"/>
            <a:ext cx="8143932" cy="5286412"/>
          </a:xfrm>
        </p:spPr>
        <p:txBody>
          <a:bodyPr>
            <a:normAutofit fontScale="77500" lnSpcReduction="20000"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Общий принцип составления списка литературы: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Кто автор? (В заголовке основной записи приводят имя одного автора. При наличии двух и трех авторов, как правило, указывают имя первого. Если авторов четыре и более, то заголовок не применяют)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Как называется?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Сведения об издании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Когда издан? (год, выпуск издания- арабскими цифрами)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Где издан? (город)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Для электронных ресурсов - примечание об электронном адресе ресурса в сети Интернет и дате обращения, режиме доступа.</a:t>
            </a:r>
          </a:p>
          <a:p>
            <a:pPr marL="514350" indent="-514350">
              <a:buFont typeface="+mj-lt"/>
              <a:buAutoNum type="arabicPeriod"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Более подробную информацию по оформлению списка литературы можно получить в методических рекомендациях на официальном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сайте ЧГМА</a:t>
            </a:r>
          </a:p>
          <a:p>
            <a:pPr marL="514350" indent="-514350">
              <a:buNone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http://chitgma.ru/57-akademiya/8151-bibliograficheskoe-oformlenie-spiska-literatury-gost-7-0-100-2018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3394</Words>
  <Application>Microsoft Office PowerPoint</Application>
  <PresentationFormat>Экран (4:3)</PresentationFormat>
  <Paragraphs>317</Paragraphs>
  <Slides>44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Школа молодого ученого</vt:lpstr>
      <vt:lpstr>Слайд 2</vt:lpstr>
      <vt:lpstr>Подготовительный этап</vt:lpstr>
      <vt:lpstr>Источники медицинской информации</vt:lpstr>
      <vt:lpstr>Источники медицинской информации</vt:lpstr>
      <vt:lpstr>Источники медицинской информации</vt:lpstr>
      <vt:lpstr>Источники медицинской информации</vt:lpstr>
      <vt:lpstr>Источники медицинской информации</vt:lpstr>
      <vt:lpstr>Оформление списка литературы</vt:lpstr>
      <vt:lpstr>Примеры оформления списка литературы</vt:lpstr>
      <vt:lpstr>Медицинская статистика</vt:lpstr>
      <vt:lpstr>Слайд 12</vt:lpstr>
      <vt:lpstr>Типовые модели клинических исследований</vt:lpstr>
      <vt:lpstr>Классификация клинических исследований</vt:lpstr>
      <vt:lpstr>  Этические аспекты клинических исследований</vt:lpstr>
      <vt:lpstr>Медицинская статистика. Основные понятия</vt:lpstr>
      <vt:lpstr>Переходя от общей постановки цели и задач научной работы к расчетам, необходимо прежде всего сформулировать статистическую гипотезу </vt:lpstr>
      <vt:lpstr>2. Типы переменных. Формы их распределения</vt:lpstr>
      <vt:lpstr>3. Описательная статистика</vt:lpstr>
      <vt:lpstr>4. Статистическая достоверность</vt:lpstr>
      <vt:lpstr>Слайд 21</vt:lpstr>
      <vt:lpstr>5. Выбор метода статистической обработки</vt:lpstr>
      <vt:lpstr>Параметрические методы статистической обработки</vt:lpstr>
      <vt:lpstr>Слайд 24</vt:lpstr>
      <vt:lpstr>Непараметрические методы статистической обработки</vt:lpstr>
      <vt:lpstr>Слайд 26</vt:lpstr>
      <vt:lpstr>Слайд 27</vt:lpstr>
      <vt:lpstr>6. Корреляционный и регрессионный анализ</vt:lpstr>
      <vt:lpstr>Коэффициенты корреляции</vt:lpstr>
      <vt:lpstr>Линейные и ранговые корреляции</vt:lpstr>
      <vt:lpstr>Сила связи</vt:lpstr>
      <vt:lpstr>Правила написания тезиса</vt:lpstr>
      <vt:lpstr>Правила написания тезиса</vt:lpstr>
      <vt:lpstr>Правила написания тезиса</vt:lpstr>
      <vt:lpstr>Правила написания тезиса</vt:lpstr>
      <vt:lpstr>NB!</vt:lpstr>
      <vt:lpstr>Правила оформления презентаций</vt:lpstr>
      <vt:lpstr>Правила оформления презентаций</vt:lpstr>
      <vt:lpstr>Распространенные ошибки при создании презентаций</vt:lpstr>
      <vt:lpstr>Публичное выступление</vt:lpstr>
      <vt:lpstr>Гранты</vt:lpstr>
      <vt:lpstr>Гранты</vt:lpstr>
      <vt:lpstr>Грантовые программы</vt:lpstr>
      <vt:lpstr>Слайд 44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молодого ученого</dc:title>
  <dc:creator>user1</dc:creator>
  <cp:lastModifiedBy>Серкин</cp:lastModifiedBy>
  <cp:revision>79</cp:revision>
  <dcterms:created xsi:type="dcterms:W3CDTF">2019-10-06T11:29:10Z</dcterms:created>
  <dcterms:modified xsi:type="dcterms:W3CDTF">2019-11-12T00:43:02Z</dcterms:modified>
</cp:coreProperties>
</file>